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4630400" cy="8229600"/>
  <p:notesSz cx="8229600" cy="146304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95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svg"/><Relationship Id="rId5" Type="http://schemas.openxmlformats.org/officeDocument/2006/relationships/image" Target="../media/image22.sv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svg"/><Relationship Id="rId5" Type="http://schemas.openxmlformats.org/officeDocument/2006/relationships/image" Target="../media/image36.svg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961323"/>
            <a:ext cx="105826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CUSTOMER CHURN PREDICTION MODEL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3660696"/>
            <a:ext cx="130428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PREDIKSI PELANGGAN BERISIKO UNTUK STRATEGI RETENSI YANG EFEKTIF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793790" y="495061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by: Ahmad Syifaul Umam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9075"/>
            <a:ext cx="83177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PERFORMANCE IMPROVEMENT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68448"/>
            <a:ext cx="564344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BEFORE VS AFTER TUNING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2860596"/>
            <a:ext cx="397966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995515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INITIAL MODEL (BEFORE TUNING)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679269"/>
            <a:ext cx="3979664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Test Recall: </a:t>
            </a:r>
            <a:r>
              <a:rPr lang="en-US" sz="19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81.78%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265182" y="2860596"/>
            <a:ext cx="397966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F7135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OPTIMIZED MODEL (AFTER TUNING)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265182" y="3679269"/>
            <a:ext cx="3979664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Test Recall: </a:t>
            </a:r>
            <a:r>
              <a:rPr lang="en-US" sz="19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88.37%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736574" y="28605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24DF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IMPROVEMENT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736574" y="3369112"/>
            <a:ext cx="4115038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+6.59%</a:t>
            </a:r>
            <a:r>
              <a:rPr lang="en-US" sz="19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increase in churn detection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793790" y="4577208"/>
            <a:ext cx="13042821" cy="32385"/>
          </a:xfrm>
          <a:prstGeom prst="rect">
            <a:avLst/>
          </a:prstGeom>
          <a:solidFill>
            <a:srgbClr val="55575A">
              <a:alpha val="5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93790" y="4907161"/>
            <a:ext cx="40926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BUSINESS TRANSLATION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93790" y="557688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Dari setiap 100 pelanggan churn: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93790" y="6197084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Before: 82 terdeteksi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663452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After: 88 terdeteksi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0369"/>
            <a:ext cx="50705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SELECTION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9742"/>
            <a:ext cx="598753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BEST MODEL AFTER TUNING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3493532"/>
            <a:ext cx="6422231" cy="1268611"/>
          </a:xfrm>
          <a:prstGeom prst="roundRect">
            <a:avLst>
              <a:gd name="adj" fmla="val 2347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7147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ALGORITHM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4143970"/>
            <a:ext cx="5979795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Logistic Regression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7414379" y="3493532"/>
            <a:ext cx="6422231" cy="1268611"/>
          </a:xfrm>
          <a:prstGeom prst="roundRect">
            <a:avLst>
              <a:gd name="adj" fmla="val 2347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35597" y="3714750"/>
            <a:ext cx="31928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IMBALANCE HANDLING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35597" y="4143970"/>
            <a:ext cx="5979795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SMOTE</a:t>
            </a:r>
            <a:r>
              <a:rPr lang="en-US" sz="19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(k_neighbors=3, sampling_strategy=auto)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793790" y="4960501"/>
            <a:ext cx="6422231" cy="1268611"/>
          </a:xfrm>
          <a:prstGeom prst="roundRect">
            <a:avLst>
              <a:gd name="adj" fmla="val 2347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15008" y="5181719"/>
            <a:ext cx="24880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REGULARIZATION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015008" y="5610939"/>
            <a:ext cx="5979795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L1 (Lasso)</a:t>
            </a:r>
            <a:r>
              <a:rPr lang="en-US" sz="19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with C=0.01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7414379" y="4960501"/>
            <a:ext cx="6422231" cy="1268611"/>
          </a:xfrm>
          <a:prstGeom prst="roundRect">
            <a:avLst>
              <a:gd name="adj" fmla="val 2347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35597" y="51817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SOLVER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35597" y="5610939"/>
            <a:ext cx="5979795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SAGA</a:t>
            </a:r>
            <a:endParaRPr lang="en-US" sz="19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7043"/>
            <a:ext cx="67365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PERFORMANCE METRICS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06416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TEST SET RESULTS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2699385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88.37%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090613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RECALL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031575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Mendeteksi 228 dari 258 pelanggan churn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116467" y="2699385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68.80%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4413290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ACCURACY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116467" y="4031575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Prediksi benar secara keseluruhan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439144" y="2699385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45.51%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7735967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PRECISION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439144" y="4031575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Trade-off yang dapat diterima secara bisnis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761821" y="2699385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60.08%</a:t>
            </a:r>
            <a:endParaRPr lang="en-US" sz="5150" dirty="0"/>
          </a:p>
        </p:txBody>
      </p:sp>
      <p:sp>
        <p:nvSpPr>
          <p:cNvPr id="14" name="Text 12"/>
          <p:cNvSpPr/>
          <p:nvPr/>
        </p:nvSpPr>
        <p:spPr>
          <a:xfrm>
            <a:off x="11058763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F1-SCORE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761821" y="4031575"/>
            <a:ext cx="30747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Keseimbangan precision-recall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116467" y="5162669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0.832</a:t>
            </a:r>
            <a:endParaRPr lang="en-US" sz="5150" dirty="0"/>
          </a:p>
        </p:txBody>
      </p:sp>
      <p:sp>
        <p:nvSpPr>
          <p:cNvPr id="17" name="Text 15"/>
          <p:cNvSpPr/>
          <p:nvPr/>
        </p:nvSpPr>
        <p:spPr>
          <a:xfrm>
            <a:off x="4413290" y="60656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ROC-AUC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4116467" y="6494859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Kemampuan diskriminasi sangat baik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39144" y="5162669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0.624</a:t>
            </a:r>
            <a:endParaRPr lang="en-US" sz="5150" dirty="0"/>
          </a:p>
        </p:txBody>
      </p:sp>
      <p:sp>
        <p:nvSpPr>
          <p:cNvPr id="20" name="Text 18"/>
          <p:cNvSpPr/>
          <p:nvPr/>
        </p:nvSpPr>
        <p:spPr>
          <a:xfrm>
            <a:off x="7439144" y="6065639"/>
            <a:ext cx="307467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AVERAGE PRECISION(AP)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439144" y="6805017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kemampuan yang layak dan konsisten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641"/>
            <a:ext cx="5356265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CONFUSION MATRIX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793790" y="2147173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81870" y="1371628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93789" y="3138488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93790" y="3634145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82266" y="3272934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93790" y="6707148"/>
            <a:ext cx="13042821" cy="775692"/>
          </a:xfrm>
          <a:prstGeom prst="roundRect">
            <a:avLst>
              <a:gd name="adj" fmla="val 3646"/>
            </a:avLst>
          </a:prstGeom>
          <a:solidFill>
            <a:srgbClr val="DBDBD6"/>
          </a:solidFill>
          <a:ln/>
        </p:spPr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66" y="6983373"/>
            <a:ext cx="235625" cy="188476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406366" y="6933248"/>
            <a:ext cx="1224176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Key Insight:</a:t>
            </a:r>
            <a:r>
              <a:rPr lang="en-US" sz="14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Model menangkap 88.37% pelanggan churn, minimizing critical business loss</a:t>
            </a:r>
            <a:endParaRPr lang="en-US" sz="14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2478722-F71E-4919-ADD9-43C6A349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73" y="1371628"/>
            <a:ext cx="5588600" cy="4703672"/>
          </a:xfrm>
          <a:prstGeom prst="rect">
            <a:avLst/>
          </a:prstGeom>
        </p:spPr>
      </p:pic>
      <p:sp>
        <p:nvSpPr>
          <p:cNvPr id="26" name="Text 6">
            <a:extLst>
              <a:ext uri="{FF2B5EF4-FFF2-40B4-BE49-F238E27FC236}">
                <a16:creationId xmlns:a16="http://schemas.microsoft.com/office/drawing/2014/main" id="{378F7019-514C-492E-9B34-4212EF0FEA07}"/>
              </a:ext>
            </a:extLst>
          </p:cNvPr>
          <p:cNvSpPr/>
          <p:nvPr/>
        </p:nvSpPr>
        <p:spPr>
          <a:xfrm>
            <a:off x="681868" y="336239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E384708C-3951-44CA-BC55-254A5E95ACC7}"/>
              </a:ext>
            </a:extLst>
          </p:cNvPr>
          <p:cNvSpPr/>
          <p:nvPr/>
        </p:nvSpPr>
        <p:spPr>
          <a:xfrm>
            <a:off x="493392" y="1688764"/>
            <a:ext cx="424220" cy="424220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668F893-B7E6-429F-8E15-0574B8E905A0}"/>
              </a:ext>
            </a:extLst>
          </p:cNvPr>
          <p:cNvSpPr/>
          <p:nvPr/>
        </p:nvSpPr>
        <p:spPr>
          <a:xfrm>
            <a:off x="1096681" y="1753534"/>
            <a:ext cx="31213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6E7BD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TRUE POSITIVE (TP): 228</a:t>
            </a:r>
            <a:endParaRPr lang="en-US" sz="1850" dirty="0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F84FFAB3-DF6F-41D9-B525-75982D976AA6}"/>
              </a:ext>
            </a:extLst>
          </p:cNvPr>
          <p:cNvSpPr/>
          <p:nvPr/>
        </p:nvSpPr>
        <p:spPr>
          <a:xfrm>
            <a:off x="1096681" y="2155608"/>
            <a:ext cx="580620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Pelanggan churn yang terdeteksi dengan benar</a:t>
            </a:r>
            <a:endParaRPr lang="en-US" sz="1450" dirty="0"/>
          </a:p>
        </p:txBody>
      </p:sp>
      <p:sp>
        <p:nvSpPr>
          <p:cNvPr id="30" name="Shape 13">
            <a:extLst>
              <a:ext uri="{FF2B5EF4-FFF2-40B4-BE49-F238E27FC236}">
                <a16:creationId xmlns:a16="http://schemas.microsoft.com/office/drawing/2014/main" id="{4B778B52-DDF9-448B-9846-5E7092413A1E}"/>
              </a:ext>
            </a:extLst>
          </p:cNvPr>
          <p:cNvSpPr/>
          <p:nvPr/>
        </p:nvSpPr>
        <p:spPr>
          <a:xfrm>
            <a:off x="493392" y="2807952"/>
            <a:ext cx="424220" cy="424220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31" name="Text 14">
            <a:extLst>
              <a:ext uri="{FF2B5EF4-FFF2-40B4-BE49-F238E27FC236}">
                <a16:creationId xmlns:a16="http://schemas.microsoft.com/office/drawing/2014/main" id="{886A4953-862B-4511-BDA6-9F1BA681141C}"/>
              </a:ext>
            </a:extLst>
          </p:cNvPr>
          <p:cNvSpPr/>
          <p:nvPr/>
        </p:nvSpPr>
        <p:spPr>
          <a:xfrm>
            <a:off x="1096681" y="2872722"/>
            <a:ext cx="320599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A2B9F9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FALSE POSITIVE (FP): 273</a:t>
            </a:r>
            <a:endParaRPr lang="en-US" sz="1850" dirty="0"/>
          </a:p>
        </p:txBody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E5B79B18-1BC7-47B5-9031-413C86CC0B6F}"/>
              </a:ext>
            </a:extLst>
          </p:cNvPr>
          <p:cNvSpPr/>
          <p:nvPr/>
        </p:nvSpPr>
        <p:spPr>
          <a:xfrm>
            <a:off x="1096681" y="3274796"/>
            <a:ext cx="580620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Pelanggan loyal diprediksi churn</a:t>
            </a:r>
            <a:endParaRPr lang="en-US" sz="1450" dirty="0"/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5F6E6AF8-4036-45E5-9E82-9F63D26591E0}"/>
              </a:ext>
            </a:extLst>
          </p:cNvPr>
          <p:cNvSpPr/>
          <p:nvPr/>
        </p:nvSpPr>
        <p:spPr>
          <a:xfrm>
            <a:off x="614602" y="3989490"/>
            <a:ext cx="424220" cy="424220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FC5CF0D8-E93E-4689-8083-022F65D6E6DA}"/>
              </a:ext>
            </a:extLst>
          </p:cNvPr>
          <p:cNvSpPr/>
          <p:nvPr/>
        </p:nvSpPr>
        <p:spPr>
          <a:xfrm>
            <a:off x="1217891" y="4054260"/>
            <a:ext cx="31222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CA9C7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FALSE NEGATIVE (FN): 30</a:t>
            </a:r>
            <a:endParaRPr lang="en-US" sz="1850" dirty="0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DFAFA700-2675-4269-A69B-8A946587A150}"/>
              </a:ext>
            </a:extLst>
          </p:cNvPr>
          <p:cNvSpPr/>
          <p:nvPr/>
        </p:nvSpPr>
        <p:spPr>
          <a:xfrm>
            <a:off x="1217891" y="4456334"/>
            <a:ext cx="580620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Pelanggan churn yang terlewat (11.63%)</a:t>
            </a:r>
            <a:endParaRPr lang="en-US" sz="1450" dirty="0"/>
          </a:p>
        </p:txBody>
      </p:sp>
      <p:sp>
        <p:nvSpPr>
          <p:cNvPr id="37" name="Shape 16">
            <a:extLst>
              <a:ext uri="{FF2B5EF4-FFF2-40B4-BE49-F238E27FC236}">
                <a16:creationId xmlns:a16="http://schemas.microsoft.com/office/drawing/2014/main" id="{6E9DBC4F-A8ED-4DC3-8392-9A16E1D398B9}"/>
              </a:ext>
            </a:extLst>
          </p:cNvPr>
          <p:cNvSpPr/>
          <p:nvPr/>
        </p:nvSpPr>
        <p:spPr>
          <a:xfrm>
            <a:off x="614602" y="5108678"/>
            <a:ext cx="424220" cy="424220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A04A6891-A1A6-4C0D-8381-A9501DB6FB93}"/>
              </a:ext>
            </a:extLst>
          </p:cNvPr>
          <p:cNvSpPr/>
          <p:nvPr/>
        </p:nvSpPr>
        <p:spPr>
          <a:xfrm>
            <a:off x="1217891" y="5173448"/>
            <a:ext cx="318408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9FEEF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TRUE NEGATIVE (TN): 455</a:t>
            </a:r>
            <a:endParaRPr lang="en-US" sz="1850" dirty="0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4CB78DA3-95C0-4F62-AF6C-39065AC0D39E}"/>
              </a:ext>
            </a:extLst>
          </p:cNvPr>
          <p:cNvSpPr/>
          <p:nvPr/>
        </p:nvSpPr>
        <p:spPr>
          <a:xfrm>
            <a:off x="1217891" y="5575522"/>
            <a:ext cx="580620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Pelanggan loyal terdeteksi dengan benar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524" y="526971"/>
            <a:ext cx="372129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ROC CURVE ANALYSIS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66524" y="948690"/>
            <a:ext cx="432256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DISCRIMINATION CAPABILITY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66524" y="2410848"/>
            <a:ext cx="22883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CURVE CHARACTERISTICS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6524" y="2686478"/>
            <a:ext cx="77368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Jauh di atas diagonal (random classifier)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66524" y="2879121"/>
            <a:ext cx="77368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Trade-off optimal antara TPR dan FPR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66524" y="3071764"/>
            <a:ext cx="77368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Performa konsisten di berbagai threshold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24198" y="3536381"/>
            <a:ext cx="24286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BUSINESS INTERPRETATION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24198" y="3812011"/>
            <a:ext cx="77368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sangat baik dalam membedakan pelanggan yang akan churn vs yang loyal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AB1887-2EE2-4376-B56E-FA9CBE299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62" y="1260158"/>
            <a:ext cx="5652014" cy="4535567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050177D1-1E5B-46CB-A519-50603D658F4D}"/>
              </a:ext>
            </a:extLst>
          </p:cNvPr>
          <p:cNvSpPr/>
          <p:nvPr/>
        </p:nvSpPr>
        <p:spPr>
          <a:xfrm>
            <a:off x="766524" y="1692116"/>
            <a:ext cx="1868567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124DF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AUC SCORE: 0.832</a:t>
            </a:r>
            <a:endParaRPr lang="en-US" sz="20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C172A238-254B-4D9F-852F-F165E6975083}"/>
              </a:ext>
            </a:extLst>
          </p:cNvPr>
          <p:cNvSpPr/>
          <p:nvPr/>
        </p:nvSpPr>
        <p:spPr>
          <a:xfrm>
            <a:off x="766524" y="2006560"/>
            <a:ext cx="5056584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memiliki 83.2% probabilitas memberi skor lebih 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tinggi</a:t>
            </a: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pada pelanggan churn vs non-churn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0903"/>
            <a:ext cx="621696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PRECISION-RECALL CURVE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145262"/>
            <a:ext cx="6374368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IMBALANCED DATA PERFORMANCE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1782008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192893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2603778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3014663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3790" y="3425547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3836432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3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F57212-9B44-4E99-A6B9-2EB4A368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770" y="746895"/>
            <a:ext cx="4744713" cy="3807485"/>
          </a:xfrm>
          <a:prstGeom prst="rect">
            <a:avLst/>
          </a:prstGeom>
        </p:spPr>
      </p:pic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A860A43B-CA5C-4148-AB32-FC8BC7829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83" y="1875235"/>
            <a:ext cx="6521410" cy="674727"/>
          </a:xfrm>
          <a:prstGeom prst="rect">
            <a:avLst/>
          </a:prstGeom>
        </p:spPr>
      </p:pic>
      <p:sp>
        <p:nvSpPr>
          <p:cNvPr id="27" name="Text 8">
            <a:extLst>
              <a:ext uri="{FF2B5EF4-FFF2-40B4-BE49-F238E27FC236}">
                <a16:creationId xmlns:a16="http://schemas.microsoft.com/office/drawing/2014/main" id="{E0519455-8058-4654-BE85-74FE7D4D2B2F}"/>
              </a:ext>
            </a:extLst>
          </p:cNvPr>
          <p:cNvSpPr/>
          <p:nvPr/>
        </p:nvSpPr>
        <p:spPr>
          <a:xfrm>
            <a:off x="663475" y="2693313"/>
            <a:ext cx="314265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AVERAGE PRECISION: 0.624</a:t>
            </a:r>
            <a:endParaRPr lang="en-US" sz="165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2695347A-3AE9-4AD4-814D-A4B0B1DA5732}"/>
              </a:ext>
            </a:extLst>
          </p:cNvPr>
          <p:cNvSpPr/>
          <p:nvPr/>
        </p:nvSpPr>
        <p:spPr>
          <a:xfrm>
            <a:off x="663475" y="3042761"/>
            <a:ext cx="6184225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Performa konsisten di berbagai tingkat recall</a:t>
            </a:r>
            <a:endParaRPr lang="en-US" sz="1300" dirty="0"/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1921D658-9D59-4471-B7C9-929E1DC2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83" y="3461028"/>
            <a:ext cx="6521410" cy="674727"/>
          </a:xfrm>
          <a:prstGeom prst="rect">
            <a:avLst/>
          </a:prstGeom>
        </p:spPr>
      </p:pic>
      <p:sp>
        <p:nvSpPr>
          <p:cNvPr id="30" name="Text 12">
            <a:extLst>
              <a:ext uri="{FF2B5EF4-FFF2-40B4-BE49-F238E27FC236}">
                <a16:creationId xmlns:a16="http://schemas.microsoft.com/office/drawing/2014/main" id="{E44AE216-3258-4EF3-BEDB-C4826ED74625}"/>
              </a:ext>
            </a:extLst>
          </p:cNvPr>
          <p:cNvSpPr/>
          <p:nvPr/>
        </p:nvSpPr>
        <p:spPr>
          <a:xfrm>
            <a:off x="663475" y="4279106"/>
            <a:ext cx="251733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TRADE-OFF STRATEGY</a:t>
            </a:r>
            <a:endParaRPr lang="en-US" sz="1650" dirty="0"/>
          </a:p>
        </p:txBody>
      </p:sp>
      <p:sp>
        <p:nvSpPr>
          <p:cNvPr id="31" name="Text 13">
            <a:extLst>
              <a:ext uri="{FF2B5EF4-FFF2-40B4-BE49-F238E27FC236}">
                <a16:creationId xmlns:a16="http://schemas.microsoft.com/office/drawing/2014/main" id="{1431021C-929C-4BC4-90F0-87527D2F1ED4}"/>
              </a:ext>
            </a:extLst>
          </p:cNvPr>
          <p:cNvSpPr/>
          <p:nvPr/>
        </p:nvSpPr>
        <p:spPr>
          <a:xfrm>
            <a:off x="663475" y="4628555"/>
            <a:ext cx="6184225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lebih agresif menangkap churn (high recall) dengan toleransi pada false positive (lower precision)</a:t>
            </a:r>
            <a:endParaRPr lang="en-US" sz="1300" dirty="0"/>
          </a:p>
        </p:txBody>
      </p:sp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0E188F8D-E156-41F0-ABEF-FD57C249C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90" y="4989790"/>
            <a:ext cx="6521410" cy="674727"/>
          </a:xfrm>
          <a:prstGeom prst="rect">
            <a:avLst/>
          </a:prstGeom>
        </p:spPr>
      </p:pic>
      <p:sp>
        <p:nvSpPr>
          <p:cNvPr id="37" name="Text 10">
            <a:extLst>
              <a:ext uri="{FF2B5EF4-FFF2-40B4-BE49-F238E27FC236}">
                <a16:creationId xmlns:a16="http://schemas.microsoft.com/office/drawing/2014/main" id="{10EEF3E9-FBE7-4269-8C3B-16A1AEB93B24}"/>
              </a:ext>
            </a:extLst>
          </p:cNvPr>
          <p:cNvSpPr/>
          <p:nvPr/>
        </p:nvSpPr>
        <p:spPr>
          <a:xfrm>
            <a:off x="494882" y="580786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CURVE PATTERN</a:t>
            </a:r>
            <a:endParaRPr lang="en-US" sz="1650" dirty="0"/>
          </a:p>
        </p:txBody>
      </p:sp>
      <p:sp>
        <p:nvSpPr>
          <p:cNvPr id="38" name="Text 11">
            <a:extLst>
              <a:ext uri="{FF2B5EF4-FFF2-40B4-BE49-F238E27FC236}">
                <a16:creationId xmlns:a16="http://schemas.microsoft.com/office/drawing/2014/main" id="{77C8B6C0-4C7A-4D4F-9387-B481E32F6DD9}"/>
              </a:ext>
            </a:extLst>
          </p:cNvPr>
          <p:cNvSpPr/>
          <p:nvPr/>
        </p:nvSpPr>
        <p:spPr>
          <a:xfrm>
            <a:off x="494882" y="6157316"/>
            <a:ext cx="6184225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Precision tinggi pada recall rendah-menengah, menurun seiring peningkatan recall</a:t>
            </a:r>
            <a:endParaRPr lang="en-US" sz="1300" dirty="0"/>
          </a:p>
        </p:txBody>
      </p:sp>
      <p:pic>
        <p:nvPicPr>
          <p:cNvPr id="46" name="Image 3" descr="preencoded.png">
            <a:extLst>
              <a:ext uri="{FF2B5EF4-FFF2-40B4-BE49-F238E27FC236}">
                <a16:creationId xmlns:a16="http://schemas.microsoft.com/office/drawing/2014/main" id="{9CFE10E7-71E4-4B01-B6F8-69C5CDEE0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885" y="5007584"/>
            <a:ext cx="6521410" cy="674727"/>
          </a:xfrm>
          <a:prstGeom prst="rect">
            <a:avLst/>
          </a:prstGeom>
        </p:spPr>
      </p:pic>
      <p:sp>
        <p:nvSpPr>
          <p:cNvPr id="47" name="Text 14">
            <a:extLst>
              <a:ext uri="{FF2B5EF4-FFF2-40B4-BE49-F238E27FC236}">
                <a16:creationId xmlns:a16="http://schemas.microsoft.com/office/drawing/2014/main" id="{BB4B473D-7C65-4CA2-866B-F139EC89C70D}"/>
              </a:ext>
            </a:extLst>
          </p:cNvPr>
          <p:cNvSpPr/>
          <p:nvPr/>
        </p:nvSpPr>
        <p:spPr>
          <a:xfrm>
            <a:off x="7353477" y="5825662"/>
            <a:ext cx="415480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ALIGNMENT WITH BUSINESS GOALS</a:t>
            </a:r>
            <a:endParaRPr lang="en-US" sz="1650" dirty="0"/>
          </a:p>
        </p:txBody>
      </p:sp>
      <p:sp>
        <p:nvSpPr>
          <p:cNvPr id="48" name="Text 15">
            <a:extLst>
              <a:ext uri="{FF2B5EF4-FFF2-40B4-BE49-F238E27FC236}">
                <a16:creationId xmlns:a16="http://schemas.microsoft.com/office/drawing/2014/main" id="{69D3039B-038A-48D3-B5E2-3D3C377145B7}"/>
              </a:ext>
            </a:extLst>
          </p:cNvPr>
          <p:cNvSpPr/>
          <p:nvPr/>
        </p:nvSpPr>
        <p:spPr>
          <a:xfrm>
            <a:off x="7353477" y="6175111"/>
            <a:ext cx="6184225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Strategi ini sesuai dengan prioritas bisnis: mencegah kehilangan pelanggan lebih penting dari efisiensi biaya promosi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5933"/>
            <a:ext cx="61833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FEATURE IMPORTANCE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495306"/>
            <a:ext cx="535328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TOP CHURN PREDICTORS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1091446" y="2785229"/>
            <a:ext cx="6124456" cy="198358"/>
          </a:xfrm>
          <a:prstGeom prst="roundRect">
            <a:avLst>
              <a:gd name="adj" fmla="val 15009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586752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18" y="2735580"/>
            <a:ext cx="297656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2148" y="3380423"/>
            <a:ext cx="41821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1. CONTRACT TYPE (KOEF: -1.229)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2148" y="3809643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Odds Ratio: 0.29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92148" y="4246245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Kontrak jangka panjang menurunkan churn hingga 71%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712035" y="2487573"/>
            <a:ext cx="6124456" cy="198358"/>
          </a:xfrm>
          <a:prstGeom prst="roundRect">
            <a:avLst>
              <a:gd name="adj" fmla="val 15009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14379" y="2289096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207" y="2437924"/>
            <a:ext cx="297656" cy="29765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12737" y="3082766"/>
            <a:ext cx="51611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2. FIBER OPTIC SERVICE (KOEF: +0.823)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7612737" y="351198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Odds Ratio: 2.28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612737" y="3948589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Risiko churn 2x lipat - indikasi masalah kualitas/harga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1091446" y="5456634"/>
            <a:ext cx="6124456" cy="198358"/>
          </a:xfrm>
          <a:prstGeom prst="roundRect">
            <a:avLst>
              <a:gd name="adj" fmla="val 15009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258157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618" y="5406985"/>
            <a:ext cx="297656" cy="29765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2148" y="6051828"/>
            <a:ext cx="31370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3. TENURE (KOEF: -0.552)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992148" y="6481048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Odds Ratio: 0.58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992148" y="691765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Pelanggan lama lebih loyal, pelanggan baru berisiko tinggi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7712035" y="5158978"/>
            <a:ext cx="6124456" cy="198358"/>
          </a:xfrm>
          <a:prstGeom prst="roundRect">
            <a:avLst>
              <a:gd name="adj" fmla="val 15009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14379" y="4960501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207" y="5109329"/>
            <a:ext cx="297656" cy="29765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12737" y="5754172"/>
            <a:ext cx="48319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4. PAPERLESS BILLING (KOEF: +0.166)</a:t>
            </a:r>
            <a:endParaRPr lang="en-US" sz="1950" dirty="0"/>
          </a:p>
        </p:txBody>
      </p:sp>
      <p:sp>
        <p:nvSpPr>
          <p:cNvPr id="26" name="Text 20"/>
          <p:cNvSpPr/>
          <p:nvPr/>
        </p:nvSpPr>
        <p:spPr>
          <a:xfrm>
            <a:off x="7612737" y="6183392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Odds Ratio: 1.18</a:t>
            </a:r>
            <a:endParaRPr lang="en-US" sz="1550" dirty="0"/>
          </a:p>
        </p:txBody>
      </p:sp>
      <p:sp>
        <p:nvSpPr>
          <p:cNvPr id="27" name="Text 21"/>
          <p:cNvSpPr/>
          <p:nvPr/>
        </p:nvSpPr>
        <p:spPr>
          <a:xfrm>
            <a:off x="7612737" y="6619994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Pelanggan digital lebih sensitif terhadap harga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8334"/>
            <a:ext cx="63496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FEATURES ELIMINATED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57707"/>
            <a:ext cx="624423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L1 REGULARIZATION IMPACT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2451497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Zero Coefficient Features</a:t>
            </a:r>
            <a:r>
              <a:rPr lang="en-US" sz="19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Regularisasi L1 mengeliminasi fitur dengan kontribusi tidak signifikan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667006"/>
            <a:ext cx="317408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ELIMINATED FEATURES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17552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Dependents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56247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TotalServices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94942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MonthlyCharges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33638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OnlineSecurity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72333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OnlineBackup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11028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DeviceProtection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49724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TechSupport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688419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InternetService (No)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564874" y="4535210"/>
            <a:ext cx="6279356" cy="1669256"/>
          </a:xfrm>
          <a:prstGeom prst="roundRect">
            <a:avLst>
              <a:gd name="adj" fmla="val 1783"/>
            </a:avLst>
          </a:prstGeom>
          <a:solidFill>
            <a:srgbClr val="DBDBD6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32" y="4809887"/>
            <a:ext cx="310039" cy="248007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271629" y="47830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INSIGHT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8271629" y="5291614"/>
            <a:ext cx="53742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Meskipun relevan secara bisnis, pengaruh fitur ini tidak cukup kuat atau redundan setelah mempertimbangkan fitur lain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0"/>
            <a:ext cx="58521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1655"/>
            <a:ext cx="50764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BUSINESS IMPACT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511028"/>
            <a:ext cx="49458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REVENUE PROTECTION</a:t>
            </a:r>
            <a:endParaRPr lang="en-US" sz="3100" dirty="0"/>
          </a:p>
        </p:txBody>
      </p:sp>
      <p:sp>
        <p:nvSpPr>
          <p:cNvPr id="5" name="Shape 2"/>
          <p:cNvSpPr/>
          <p:nvPr/>
        </p:nvSpPr>
        <p:spPr>
          <a:xfrm>
            <a:off x="793790" y="3304818"/>
            <a:ext cx="3496151" cy="1771174"/>
          </a:xfrm>
          <a:prstGeom prst="roundRect">
            <a:avLst>
              <a:gd name="adj" fmla="val 26894"/>
            </a:avLst>
          </a:prstGeom>
          <a:solidFill>
            <a:srgbClr val="124DF0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92148" y="3503176"/>
            <a:ext cx="309943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88.37% DETECTION RATE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4242554"/>
            <a:ext cx="309943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Menyelamatkan 9 dari 10 pelanggan berisiko churn sebelum mereka pergi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488299" y="3304818"/>
            <a:ext cx="3496151" cy="1771174"/>
          </a:xfrm>
          <a:prstGeom prst="roundRect">
            <a:avLst>
              <a:gd name="adj" fmla="val 26894"/>
            </a:avLst>
          </a:prstGeom>
          <a:solidFill>
            <a:srgbClr val="C6E7BD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686657" y="3503176"/>
            <a:ext cx="26417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CLV PRESERVATION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686657" y="3932396"/>
            <a:ext cx="309943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Mencegah kehilangan Customer Lifetime Value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5274350"/>
            <a:ext cx="7190661" cy="1143476"/>
          </a:xfrm>
          <a:prstGeom prst="roundRect">
            <a:avLst>
              <a:gd name="adj" fmla="val 41657"/>
            </a:avLst>
          </a:prstGeom>
          <a:solidFill>
            <a:srgbClr val="A2B9F9">
              <a:alpha val="5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92148" y="5472708"/>
            <a:ext cx="29431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RECURRING REVENUE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92148" y="5901928"/>
            <a:ext cx="679394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Menjaga stabilitas pendapatan berulang perusahaan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431"/>
            <a:ext cx="58763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COST OPTIMIZATION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477804"/>
            <a:ext cx="769977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EFFICIENT RESOURCE ALLOCATION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3812143"/>
            <a:ext cx="13042821" cy="22860"/>
          </a:xfrm>
          <a:prstGeom prst="roundRect">
            <a:avLst>
              <a:gd name="adj" fmla="val 13023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5088612" y="3216831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AEB0A7"/>
          </a:solidFill>
          <a:ln/>
        </p:spPr>
      </p:sp>
      <p:sp>
        <p:nvSpPr>
          <p:cNvPr id="6" name="Shape 4"/>
          <p:cNvSpPr/>
          <p:nvPr/>
        </p:nvSpPr>
        <p:spPr>
          <a:xfrm>
            <a:off x="4876800" y="3588901"/>
            <a:ext cx="446484" cy="446484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4951214" y="362610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3859530" y="22715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BEFORE MODEL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92148" y="2700814"/>
            <a:ext cx="82157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Insentif diberikan merata ke semua pelanggan - ROI rendah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518809" y="3812143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AEB0A7"/>
          </a:solidFill>
          <a:ln/>
        </p:spPr>
      </p:sp>
      <p:sp>
        <p:nvSpPr>
          <p:cNvPr id="11" name="Shape 9"/>
          <p:cNvSpPr/>
          <p:nvPr/>
        </p:nvSpPr>
        <p:spPr>
          <a:xfrm>
            <a:off x="9306997" y="3588901"/>
            <a:ext cx="446484" cy="446484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381411" y="362610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289846" y="46059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AFTER MODEL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422344" y="5035153"/>
            <a:ext cx="82159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Target promosi ke pelanggan berisiko tinggi - efisiensi maksimal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675083"/>
            <a:ext cx="13042821" cy="32385"/>
          </a:xfrm>
          <a:prstGeom prst="rect">
            <a:avLst/>
          </a:prstGeom>
          <a:solidFill>
            <a:srgbClr val="55575A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6128980"/>
            <a:ext cx="37104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CA9C7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FALSE POSITIVE STRATEGY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93790" y="663749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Biaya promosi pada pelanggan loyal = investasi loyalitas (biaya rendah vs kehilangan pelanggan)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4874" y="6128980"/>
            <a:ext cx="25299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6E7BD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FINANCIAL LOGIC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564874" y="663749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Biaya retensi &lt;&lt; Biaya akuisisi pelanggan baru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64193"/>
            <a:ext cx="30426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A2B9F9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EXECUTIVE SUMMARY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345364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TUJUAN PROYEK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4371380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Membangun model Machine Learning untuk memprediksi customer churn di perusahaan telekomunikasi dengan fokus pada deteksi dini pelanggan berisiko</a:t>
            </a:r>
            <a:endParaRPr lang="en-US" sz="19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5731"/>
            <a:ext cx="63148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TARGETED MARKETING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85104"/>
            <a:ext cx="530018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DATA-DRIVEN STRATEGY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2254091" y="31134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PRIORITY LIST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542705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memberikan ranking pelanggan berdasarkan risiko churn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57889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864" y="3405604"/>
            <a:ext cx="296942" cy="2969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31134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FOCUS AREAS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895284" y="3542705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Tim Customer Success dan Marketing fokus pada segmen yang benar-benar butuh intervensi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57889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3738" y="3794105"/>
            <a:ext cx="296942" cy="2969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284" y="5544860"/>
            <a:ext cx="26408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ROI IMPROVEMENT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895284" y="5974080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Kampanye retensi lebih efektif dengan targeting yang tepat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57889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85237" y="6019979"/>
            <a:ext cx="296942" cy="29694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27753" y="5703570"/>
            <a:ext cx="27072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NO MORE GUESSING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793790" y="6132790"/>
            <a:ext cx="39412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Keputusan berbasis data, bukan intuisi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57889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59363" y="5631478"/>
            <a:ext cx="296942" cy="2969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134"/>
            <a:ext cx="88401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STRATEGIC RECOMMENDATIONS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388507"/>
            <a:ext cx="546485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ACTION PLAN OVERVIEW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2182297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797" y="2628781"/>
            <a:ext cx="297656" cy="2976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85938" y="2380655"/>
            <a:ext cx="324969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A. CONTRACT STRATEGY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785938" y="2809875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Migrasi pelanggan ke kontrak jangka panjang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3571399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797" y="4017883"/>
            <a:ext cx="297656" cy="2976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785938" y="3769757"/>
            <a:ext cx="29915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B. FIBER OPTIC AUDIT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1785938" y="4198977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Investigasi kualitas dan evaluasi harga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793790" y="4960501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797" y="5406985"/>
            <a:ext cx="297656" cy="2976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785938" y="5158859"/>
            <a:ext cx="35897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C. ONBOARDING PROGRAM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1785938" y="5588079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Program khusus untuk pelanggan baru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93790" y="6349603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1797" y="6796088"/>
            <a:ext cx="297656" cy="29765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785938" y="6547961"/>
            <a:ext cx="37789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D. MODEL IMPLEMENTATION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1785938" y="6977182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Tiered retention berdasarkan probabilitas churn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234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INSIGHTS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354693"/>
            <a:ext cx="410229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CRITICAL FINDINGS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7303770" y="2042398"/>
            <a:ext cx="22860" cy="5454968"/>
          </a:xfrm>
          <a:prstGeom prst="roundRect">
            <a:avLst>
              <a:gd name="adj" fmla="val 117209"/>
            </a:avLst>
          </a:prstGeom>
          <a:solidFill>
            <a:srgbClr val="AEB0A7"/>
          </a:solidFill>
          <a:ln/>
        </p:spPr>
      </p:sp>
      <p:sp>
        <p:nvSpPr>
          <p:cNvPr id="5" name="Shape 3"/>
          <p:cNvSpPr/>
          <p:nvPr/>
        </p:nvSpPr>
        <p:spPr>
          <a:xfrm>
            <a:off x="770930" y="2042398"/>
            <a:ext cx="6521410" cy="1071682"/>
          </a:xfrm>
          <a:prstGeom prst="roundRect">
            <a:avLst>
              <a:gd name="adj" fmla="val 2500"/>
            </a:avLst>
          </a:prstGeom>
          <a:solidFill>
            <a:srgbClr val="D8D9D2"/>
          </a:solidFill>
          <a:ln/>
        </p:spPr>
      </p:sp>
      <p:sp>
        <p:nvSpPr>
          <p:cNvPr id="6" name="Text 4"/>
          <p:cNvSpPr/>
          <p:nvPr/>
        </p:nvSpPr>
        <p:spPr>
          <a:xfrm>
            <a:off x="4728805" y="2220992"/>
            <a:ext cx="238494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CONTRACT IS 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49523" y="2596396"/>
            <a:ext cx="616422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Jenis kontrak adalah faktor #1 dalam memprediksi churn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338060" y="3435548"/>
            <a:ext cx="6521410" cy="1071682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9" name="Text 7"/>
          <p:cNvSpPr/>
          <p:nvPr/>
        </p:nvSpPr>
        <p:spPr>
          <a:xfrm>
            <a:off x="7516654" y="3614142"/>
            <a:ext cx="279284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FIBER OPTIC PROBLEM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16654" y="3989546"/>
            <a:ext cx="616422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Pelanggan Fiber Optic berisiko 2x lipat - needs urgent attention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70930" y="4828699"/>
            <a:ext cx="6521410" cy="1071682"/>
          </a:xfrm>
          <a:prstGeom prst="roundRect">
            <a:avLst>
              <a:gd name="adj" fmla="val 2500"/>
            </a:avLst>
          </a:prstGeom>
          <a:solidFill>
            <a:srgbClr val="D8D9D2"/>
          </a:solidFill>
          <a:ln/>
        </p:spPr>
      </p:sp>
      <p:sp>
        <p:nvSpPr>
          <p:cNvPr id="12" name="Text 10"/>
          <p:cNvSpPr/>
          <p:nvPr/>
        </p:nvSpPr>
        <p:spPr>
          <a:xfrm>
            <a:off x="4241244" y="5007292"/>
            <a:ext cx="287250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EARLY STAGE CRITICAL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49523" y="5382697"/>
            <a:ext cx="616422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Pelanggan baru (tenure rendah) adalah high-risk segment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7338060" y="6221849"/>
            <a:ext cx="6521410" cy="1275517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5" name="Text 13"/>
          <p:cNvSpPr/>
          <p:nvPr/>
        </p:nvSpPr>
        <p:spPr>
          <a:xfrm>
            <a:off x="7516654" y="6400443"/>
            <a:ext cx="402538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DIGITAL CUSTOMERS DIFFERENT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16654" y="6775847"/>
            <a:ext cx="6164223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Paperless billing users lebih sensitif harga dan lebih mudah membandingkan dengan kompetitor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4352"/>
            <a:ext cx="51563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SUCCESS METRICS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33725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KPIS TO TRACK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4125873"/>
            <a:ext cx="30307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24DF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PERFORMANCE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634389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Monthly recall score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21342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Precision trends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408295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False negative rate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265182" y="4125873"/>
            <a:ext cx="25376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6E7BD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BUSINESS IMPACT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265182" y="4634389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Actual churn rate reduction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265182" y="5021342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Retention campaign ROI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265182" y="5408295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Cost per retained customer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736574" y="4125873"/>
            <a:ext cx="37092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CA9C7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OPERATIONAL EFFICIENCY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736574" y="4634389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Time to intervention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736574" y="5021342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Campaign conversion rate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36574" y="5408295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Customer satisfaction scores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573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85104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SUCCESS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2020610" y="3034189"/>
            <a:ext cx="30120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ACHIEVEMENT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463409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Logistic Regression + SMOTE + L1 mencapai Recall 88.37% - memenuhi analytical goals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57889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4305" y="3890546"/>
            <a:ext cx="279083" cy="2790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034189"/>
            <a:ext cx="30328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BUSINESS READINESS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97628" y="3463409"/>
            <a:ext cx="42389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siap untuk deployment dengan strategi tiered retention yang jelas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57889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6655" y="3890546"/>
            <a:ext cx="279083" cy="279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306735"/>
            <a:ext cx="24895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STRATEGIC ASSET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597628" y="5735955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ini bukan hanya alat teknis, tapi strategic asset untuk: Identifikasi pelanggan berisiko, Optimasi budget retensi, Strategi bisnis berbasis data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57889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6655" y="5552896"/>
            <a:ext cx="279083" cy="27908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362551" y="5465445"/>
            <a:ext cx="36701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COMPETITIVE ADVANTAGE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793790" y="5894665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Kemampuan prediksi churn yang akurat memberikan keunggulan kompetitif signifikan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57889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4305" y="5552896"/>
            <a:ext cx="279083" cy="2790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676400"/>
            <a:ext cx="99236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78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THANK YOU</a:t>
            </a:r>
            <a:endParaRPr lang="en-US" sz="7800" dirty="0"/>
          </a:p>
        </p:txBody>
      </p:sp>
      <p:sp>
        <p:nvSpPr>
          <p:cNvPr id="5" name="Text 2"/>
          <p:cNvSpPr/>
          <p:nvPr/>
        </p:nvSpPr>
        <p:spPr>
          <a:xfrm>
            <a:off x="793790" y="3214449"/>
            <a:ext cx="586966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QUESTIONS &amp; DISCUSSION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650915" y="4008239"/>
            <a:ext cx="6565106" cy="2544961"/>
          </a:xfrm>
          <a:prstGeom prst="roundRect">
            <a:avLst>
              <a:gd name="adj" fmla="val 1170"/>
            </a:avLst>
          </a:prstGeom>
          <a:solidFill>
            <a:srgbClr val="808080"/>
          </a:solidFill>
          <a:ln/>
        </p:spPr>
      </p:sp>
      <p:sp>
        <p:nvSpPr>
          <p:cNvPr id="7" name="Text 4"/>
          <p:cNvSpPr/>
          <p:nvPr/>
        </p:nvSpPr>
        <p:spPr>
          <a:xfrm>
            <a:off x="849273" y="4206597"/>
            <a:ext cx="27593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A2B9F9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HIGHLIGHTS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49273" y="4715113"/>
            <a:ext cx="61683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88.37% Recall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849273" y="5102066"/>
            <a:ext cx="61683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0.832 ROC-AUC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49273" y="5489019"/>
            <a:ext cx="61683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4 faktor kunci churn teridentifikasi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49273" y="5875973"/>
            <a:ext cx="61683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Strategi retensi berbasis data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421999" y="4008239"/>
            <a:ext cx="6565106" cy="2544961"/>
          </a:xfrm>
          <a:prstGeom prst="roundRect">
            <a:avLst>
              <a:gd name="adj" fmla="val 1170"/>
            </a:avLst>
          </a:prstGeom>
          <a:solidFill>
            <a:srgbClr val="808080"/>
          </a:solidFill>
          <a:ln/>
        </p:spPr>
      </p:sp>
      <p:sp>
        <p:nvSpPr>
          <p:cNvPr id="13" name="Text 10"/>
          <p:cNvSpPr/>
          <p:nvPr/>
        </p:nvSpPr>
        <p:spPr>
          <a:xfrm>
            <a:off x="7620357" y="4206597"/>
            <a:ext cx="26371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6E7BD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READY FOR ACTION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20357" y="4715113"/>
            <a:ext cx="616839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siap diimplementasikan untuk meningkatkan customer retention dan revenue protection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620357" y="5548551"/>
            <a:ext cx="30889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CA9C7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CONTACT FOR DETAILS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620357" y="6057067"/>
            <a:ext cx="61683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Available for technical deep-dive and implementation planning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0385"/>
            <a:ext cx="54862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BUSINESS CONTEXT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29758"/>
            <a:ext cx="578310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MASALAH YANG DIHADAPI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3623548"/>
            <a:ext cx="4215289" cy="2475667"/>
          </a:xfrm>
          <a:prstGeom prst="roundRect">
            <a:avLst>
              <a:gd name="adj" fmla="val 1203"/>
            </a:avLst>
          </a:prstGeom>
          <a:solidFill>
            <a:srgbClr val="124DF0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821906"/>
            <a:ext cx="35718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CUSTOMER CHURN CRISIS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4251127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Program retensi saat ini tidak efektif karena diberikan secara merata tanpa targeting yang tepat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623548"/>
            <a:ext cx="4215408" cy="2475667"/>
          </a:xfrm>
          <a:prstGeom prst="roundRect">
            <a:avLst>
              <a:gd name="adj" fmla="val 1203"/>
            </a:avLst>
          </a:prstGeom>
          <a:solidFill>
            <a:srgbClr val="406FF4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5405795" y="3821906"/>
            <a:ext cx="27405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FINANCIAL IMPACT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05795" y="4251127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Biaya akuisisi pelanggan baru 5x lebih mahal dari retensi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405795" y="4955619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Penurunan recurring revenue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405795" y="5342573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ROI program retensi rendah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623548"/>
            <a:ext cx="4215289" cy="2475667"/>
          </a:xfrm>
          <a:prstGeom prst="roundRect">
            <a:avLst>
              <a:gd name="adj" fmla="val 1203"/>
            </a:avLst>
          </a:prstGeom>
          <a:solidFill>
            <a:srgbClr val="7095F6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19561" y="3821906"/>
            <a:ext cx="38185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KONSEKUENSI KESALAHAN PREDIKSI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819561" y="4561284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False Negative: Kehilangan pelanggan bernilai tinggi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819561" y="5265777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False Positive: Biaya promosi tidak efisien (lebih dapat ditoleransi)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21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BUSINESS GOALS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06585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OBJECTIVES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3298031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E8E8E3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75171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C8CAC1"/>
          </a:solidFill>
          <a:ln/>
        </p:spPr>
      </p:sp>
      <p:sp>
        <p:nvSpPr>
          <p:cNvPr id="6" name="Shape 4"/>
          <p:cNvSpPr/>
          <p:nvPr/>
        </p:nvSpPr>
        <p:spPr>
          <a:xfrm>
            <a:off x="3707249" y="300037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3885843" y="31492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15008" y="3794165"/>
            <a:ext cx="28214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REDUCE CHURN RATE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15008" y="422338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Mengurangi tingkat customer churn secara signifikan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3298031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E8E8E3"/>
          </a:solidFill>
          <a:ln/>
        </p:spPr>
      </p:sp>
      <p:sp>
        <p:nvSpPr>
          <p:cNvPr id="11" name="Shape 9"/>
          <p:cNvSpPr/>
          <p:nvPr/>
        </p:nvSpPr>
        <p:spPr>
          <a:xfrm>
            <a:off x="7414379" y="3275171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C8CAC1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27838" y="300037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506432" y="31492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35597" y="3794165"/>
            <a:ext cx="38526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OPTIMIZE RETENTION COST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35597" y="422338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Mengoptimalkan biaya retensi pelanggan dengan targeting yang tepat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258157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E8E8E3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5235297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C8CAC1"/>
          </a:solidFill>
          <a:ln/>
        </p:spPr>
      </p:sp>
      <p:sp>
        <p:nvSpPr>
          <p:cNvPr id="18" name="Shape 16"/>
          <p:cNvSpPr/>
          <p:nvPr/>
        </p:nvSpPr>
        <p:spPr>
          <a:xfrm>
            <a:off x="3707249" y="496050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3885843" y="510932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015008" y="5754291"/>
            <a:ext cx="53100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IMPROVE MARKETING EFFECTIVENESS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1015008" y="618351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Meningkatkan efektivitas strategi pemasaran dan customer retention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414379" y="5258157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E8E8E3"/>
          </a:solidFill>
          <a:ln/>
        </p:spPr>
      </p:sp>
      <p:sp>
        <p:nvSpPr>
          <p:cNvPr id="23" name="Shape 21"/>
          <p:cNvSpPr/>
          <p:nvPr/>
        </p:nvSpPr>
        <p:spPr>
          <a:xfrm>
            <a:off x="7414379" y="5235297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C8CAC1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27838" y="496050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506432" y="510932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635597" y="5754291"/>
            <a:ext cx="33141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DATA-DRIVEN DECISION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7635597" y="618351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Memberikan insight untuk menentukan pelanggan prioritas retensi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435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33725"/>
            <a:ext cx="628197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DATASET CHARACTERISTICS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41258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24DF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TOTAL RECORDS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634389"/>
            <a:ext cx="3979664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4,930 pelanggan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265182" y="4125873"/>
            <a:ext cx="32112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6FF4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TARGET DISTRIBUTION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265182" y="4634389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 Churn: 73.3%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265182" y="5021342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Churn: 26.7%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265182" y="5408295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Status: Imbalanced dataset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736574" y="41258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7095F6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FEATURE TYPES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736574" y="4634389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Categorical: 9 features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736574" y="5021342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Numerical: 2 features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736574" y="5408295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Engineered: 1 feature (TotalServices)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13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FEATURES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60226"/>
            <a:ext cx="40444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CATEGORICAL FEATURES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33065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Contract Type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Month-to-month, One year, Two year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4432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Internet Service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DSL, Fiber optic, No service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95800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Additional Services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OnlineSecurity, OnlineBackup, DeviceProtection, TechSupport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77167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Billing Preference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PaperlessBilling, Dependents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760226"/>
            <a:ext cx="368677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NUMERICAL FEATURES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64874" y="333065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Tenure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Jumlah bulan berlangganan (0-72 bulan)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414432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Monthly Charges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Biaya bulanan pelanggan ($19-$118)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495800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Total Services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Agregasi jumlah layanan tambahan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6173"/>
            <a:ext cx="3473291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METHODOLOGY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93790" y="1289090"/>
            <a:ext cx="368891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ANALYTICAL APPROACH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93790" y="1782247"/>
            <a:ext cx="138827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01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793790" y="2002988"/>
            <a:ext cx="6459141" cy="1524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2102882"/>
            <a:ext cx="289119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EXPLORATORY DATA ANALYSIS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93790" y="2378273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Identifikasi pola churn vs non-churn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93790" y="2601158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Handling duplicates (77 records removed)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93790" y="2824043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Feature engineering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93790" y="3046928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Feature Selection dengan Chi-Square dan annova test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93790" y="3437215"/>
            <a:ext cx="138827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793790" y="3657957"/>
            <a:ext cx="6459141" cy="1524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3757851"/>
            <a:ext cx="232969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TRANSFORMATION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93790" y="4033242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Encoding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93790" y="4256127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Scaling MinMaxScaler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793790" y="4646414"/>
            <a:ext cx="138827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793790" y="4867156"/>
            <a:ext cx="6459141" cy="1524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9" name="Text 16"/>
          <p:cNvSpPr/>
          <p:nvPr/>
        </p:nvSpPr>
        <p:spPr>
          <a:xfrm>
            <a:off x="793790" y="4967049"/>
            <a:ext cx="2090618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DEVELOPMENT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93790" y="5242441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5 algoritma klasifikasi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793790" y="5465326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3 teknik imbalance handling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793790" y="5688211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Stratified 5-Fold Cross-Validation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793790" y="6078498"/>
            <a:ext cx="138827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04</a:t>
            </a:r>
            <a:endParaRPr lang="en-US" sz="1050" dirty="0"/>
          </a:p>
        </p:txBody>
      </p:sp>
      <p:sp>
        <p:nvSpPr>
          <p:cNvPr id="24" name="Shape 21"/>
          <p:cNvSpPr/>
          <p:nvPr/>
        </p:nvSpPr>
        <p:spPr>
          <a:xfrm>
            <a:off x="793790" y="6299240"/>
            <a:ext cx="6459141" cy="1524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25" name="Text 22"/>
          <p:cNvSpPr/>
          <p:nvPr/>
        </p:nvSpPr>
        <p:spPr>
          <a:xfrm>
            <a:off x="793790" y="6399133"/>
            <a:ext cx="260163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HYPERPARAMETER TUNING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793790" y="6674525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GridSearchCV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793790" y="6897410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Fokus optimasi: Recall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793790" y="7120295"/>
            <a:ext cx="645914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180 kombinasi parameter dan 900 fits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328"/>
            <a:ext cx="523148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BENCHMARKING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267182"/>
            <a:ext cx="375606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ALGORITHMS TESTED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793790" y="1854518"/>
            <a:ext cx="13042821" cy="1144548"/>
          </a:xfrm>
          <a:prstGeom prst="roundRect">
            <a:avLst>
              <a:gd name="adj" fmla="val 2081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1877378"/>
            <a:ext cx="635079" cy="1098828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127" y="2307669"/>
            <a:ext cx="238125" cy="2381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78650" y="2036088"/>
            <a:ext cx="256091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LOGISTIC REGRESSION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578650" y="2360295"/>
            <a:ext cx="1207639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Logistic Regression bekerja dengan memodelkan hubungan antara fitur dan probabilitas terjadinya churn menggunakan fungsi logistik, sehingga menghasilkan output probabilitas yang dapat digunakan untuk klasifikasi biner (churn atau tidak churn).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93790" y="3125986"/>
            <a:ext cx="13042821" cy="952619"/>
          </a:xfrm>
          <a:prstGeom prst="roundRect">
            <a:avLst>
              <a:gd name="adj" fmla="val 2500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16650" y="3148846"/>
            <a:ext cx="635079" cy="906899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127" y="3483173"/>
            <a:ext cx="238125" cy="23812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78650" y="330755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DECISION TREE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1578650" y="3631763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memisahkan data ke dalam beberapa cabang berdasarkan aturan (if–else) yang memaksimalkan pemisahan kelas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793790" y="4205526"/>
            <a:ext cx="13042821" cy="952619"/>
          </a:xfrm>
          <a:prstGeom prst="roundRect">
            <a:avLst>
              <a:gd name="adj" fmla="val 2500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6650" y="4228386"/>
            <a:ext cx="635079" cy="906899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127" y="4562713"/>
            <a:ext cx="238125" cy="23812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78650" y="4387096"/>
            <a:ext cx="255436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K-NEAREST NEIGHBORS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1578650" y="4711303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Klasifikasi berdasarkan tetangga terdekat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793790" y="5285065"/>
            <a:ext cx="13042821" cy="952619"/>
          </a:xfrm>
          <a:prstGeom prst="roundRect">
            <a:avLst>
              <a:gd name="adj" fmla="val 2500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816650" y="5307925"/>
            <a:ext cx="635079" cy="906899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127" y="5642253"/>
            <a:ext cx="238125" cy="23812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578650" y="546663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RANDOM FOREST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1578650" y="5790843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kumpulan (ensemble) dari banyak Decision Tree yang dibangun dari subset data dan fitur yang berbeda, sehingga meningkatkan stabilitas model dan mengurangi risiko overfitting.</a:t>
            </a:r>
            <a:endParaRPr lang="en-US" sz="1250" dirty="0"/>
          </a:p>
        </p:txBody>
      </p:sp>
      <p:sp>
        <p:nvSpPr>
          <p:cNvPr id="24" name="Shape 18"/>
          <p:cNvSpPr/>
          <p:nvPr/>
        </p:nvSpPr>
        <p:spPr>
          <a:xfrm>
            <a:off x="793790" y="6364605"/>
            <a:ext cx="13042821" cy="1144548"/>
          </a:xfrm>
          <a:prstGeom prst="roundRect">
            <a:avLst>
              <a:gd name="adj" fmla="val 2081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816650" y="6387465"/>
            <a:ext cx="635079" cy="1098828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127" y="6817757"/>
            <a:ext cx="238125" cy="23812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578650" y="654617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LIGHTGBM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1578650" y="6870382"/>
            <a:ext cx="1207639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adalah algoritma boosting berbasis pohon yang membangun model secara bertahap dengan fokus memperbaiki kesalahan sebelumnya, serta efisien untuk data berukuran besar dan mampu menangkap pola kompleks pada data churn.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0856"/>
            <a:ext cx="670333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IMBALANCE TREATMENT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30229"/>
            <a:ext cx="48565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TECHNIQUES APPLIED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2624018"/>
            <a:ext cx="4215289" cy="2247305"/>
          </a:xfrm>
          <a:prstGeom prst="roundRect">
            <a:avLst>
              <a:gd name="adj" fmla="val 1325"/>
            </a:avLst>
          </a:prstGeom>
          <a:solidFill>
            <a:srgbClr val="D8D9D2"/>
          </a:solidFill>
          <a:ln/>
        </p:spPr>
      </p:sp>
      <p:sp>
        <p:nvSpPr>
          <p:cNvPr id="5" name="Shape 3"/>
          <p:cNvSpPr/>
          <p:nvPr/>
        </p:nvSpPr>
        <p:spPr>
          <a:xfrm>
            <a:off x="992148" y="282237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A2B9F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859" y="2985968"/>
            <a:ext cx="267891" cy="2678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2148" y="3616047"/>
            <a:ext cx="38185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RANDOM OVER SAMPLING (ROS)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2148" y="4355425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Duplikasi data kelas minoritas (churn)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2624018"/>
            <a:ext cx="4215408" cy="2247305"/>
          </a:xfrm>
          <a:prstGeom prst="roundRect">
            <a:avLst>
              <a:gd name="adj" fmla="val 1325"/>
            </a:avLst>
          </a:prstGeom>
          <a:solidFill>
            <a:srgbClr val="D8D9D2"/>
          </a:solidFill>
          <a:ln/>
        </p:spPr>
      </p:sp>
      <p:sp>
        <p:nvSpPr>
          <p:cNvPr id="10" name="Shape 7"/>
          <p:cNvSpPr/>
          <p:nvPr/>
        </p:nvSpPr>
        <p:spPr>
          <a:xfrm>
            <a:off x="5405795" y="282237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FCA9C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9506" y="2985968"/>
            <a:ext cx="267891" cy="2678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5795" y="3616047"/>
            <a:ext cx="381869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RANDOM UNDER SAMPLING (RUS)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05795" y="4355425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Reduksi data kelas mayoritas (non-churn)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621203" y="2624018"/>
            <a:ext cx="4215289" cy="2247305"/>
          </a:xfrm>
          <a:prstGeom prst="roundRect">
            <a:avLst>
              <a:gd name="adj" fmla="val 1325"/>
            </a:avLst>
          </a:prstGeom>
          <a:solidFill>
            <a:srgbClr val="D8D9D2"/>
          </a:solidFill>
          <a:ln/>
        </p:spPr>
      </p:sp>
      <p:sp>
        <p:nvSpPr>
          <p:cNvPr id="15" name="Shape 11"/>
          <p:cNvSpPr/>
          <p:nvPr/>
        </p:nvSpPr>
        <p:spPr>
          <a:xfrm>
            <a:off x="9819561" y="282237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C6E7BD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3272" y="2985968"/>
            <a:ext cx="267891" cy="2678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19561" y="36160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SMOTE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19561" y="4045268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Synthetic data generation dengan interpolasi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93790" y="5094565"/>
            <a:ext cx="13042821" cy="2004060"/>
          </a:xfrm>
          <a:prstGeom prst="roundRect">
            <a:avLst>
              <a:gd name="adj" fmla="val 1486"/>
            </a:avLst>
          </a:prstGeom>
          <a:solidFill>
            <a:srgbClr val="DBDBD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148" y="5389840"/>
            <a:ext cx="248007" cy="19835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438513" y="5342453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SMOTE Details: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1438513" y="5838587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Menggunakan </a:t>
            </a:r>
            <a:r>
              <a:rPr lang="en-US" sz="155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K-Nearest Neighbors (KNN)</a:t>
            </a: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untuk interpolasi data.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1438513" y="6225540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Menghasilkan </a:t>
            </a:r>
            <a:r>
              <a:rPr lang="en-US" sz="155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sintetis baru</a:t>
            </a: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(bukan sekadar duplikasi) pada kelas minoritas.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1438513" y="6612493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Menyeimbangkan </a:t>
            </a:r>
            <a:r>
              <a:rPr lang="en-US" sz="155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distribusi kelas</a:t>
            </a: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sesuai strategi sampling yang ditentukan.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1374</Words>
  <Application>Microsoft Office PowerPoint</Application>
  <PresentationFormat>Custom</PresentationFormat>
  <Paragraphs>309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Hubot Sans Light</vt:lpstr>
      <vt:lpstr>Roboto Condensed</vt:lpstr>
      <vt:lpstr>Calibri</vt:lpstr>
      <vt:lpstr>Arial</vt:lpstr>
      <vt:lpstr>Hubot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syifaul000@gmail.com</cp:lastModifiedBy>
  <cp:revision>3</cp:revision>
  <dcterms:created xsi:type="dcterms:W3CDTF">2026-01-16T12:16:30Z</dcterms:created>
  <dcterms:modified xsi:type="dcterms:W3CDTF">2026-01-16T12:38:03Z</dcterms:modified>
</cp:coreProperties>
</file>